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8" r:id="rId2"/>
    <p:sldId id="260" r:id="rId3"/>
    <p:sldId id="261" r:id="rId4"/>
    <p:sldId id="262" r:id="rId5"/>
    <p:sldId id="274" r:id="rId6"/>
    <p:sldId id="275" r:id="rId7"/>
    <p:sldId id="288" r:id="rId8"/>
    <p:sldId id="276" r:id="rId9"/>
    <p:sldId id="264" r:id="rId10"/>
    <p:sldId id="265" r:id="rId11"/>
    <p:sldId id="266" r:id="rId12"/>
    <p:sldId id="267" r:id="rId13"/>
    <p:sldId id="284" r:id="rId14"/>
    <p:sldId id="280" r:id="rId15"/>
    <p:sldId id="285" r:id="rId16"/>
    <p:sldId id="268" r:id="rId17"/>
    <p:sldId id="283" r:id="rId18"/>
    <p:sldId id="281" r:id="rId19"/>
    <p:sldId id="271" r:id="rId20"/>
    <p:sldId id="273" r:id="rId21"/>
    <p:sldId id="272" r:id="rId22"/>
    <p:sldId id="286" r:id="rId23"/>
    <p:sldId id="270" r:id="rId24"/>
    <p:sldId id="277" r:id="rId25"/>
    <p:sldId id="278" r:id="rId26"/>
    <p:sldId id="279" r:id="rId27"/>
    <p:sldId id="282" r:id="rId28"/>
    <p:sldId id="259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C00000"/>
    <a:srgbClr val="0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89082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552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predict a target variable</a:t>
            </a:r>
          </a:p>
          <a:p>
            <a:pPr lvl="1"/>
            <a:r>
              <a:rPr lang="en-US" dirty="0" smtClean="0"/>
              <a:t>UL still works for exploratory analysis if you have a target variable</a:t>
            </a:r>
          </a:p>
          <a:p>
            <a:r>
              <a:rPr lang="en-US" dirty="0" smtClean="0"/>
              <a:t>You expect some latent group/hierarchy in your data</a:t>
            </a:r>
          </a:p>
          <a:p>
            <a:r>
              <a:rPr lang="en-US" dirty="0" smtClean="0"/>
              <a:t>You’re okay with being unable to generate cluster assignments on a new data set (sometimes)</a:t>
            </a:r>
          </a:p>
          <a:p>
            <a:r>
              <a:rPr lang="en-US" dirty="0" smtClean="0"/>
              <a:t>Your data is mainly consists of </a:t>
            </a:r>
            <a:r>
              <a:rPr lang="en-US" smtClean="0"/>
              <a:t>numeric variables</a:t>
            </a:r>
            <a:endParaRPr lang="en-US" dirty="0" smtClean="0"/>
          </a:p>
          <a:p>
            <a:r>
              <a:rPr lang="en-US" dirty="0" smtClean="0"/>
              <a:t>You have a lot of data, some redundant features, and want to reduce the number of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UL Techniques 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effective, and intuitive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data!</a:t>
            </a:r>
          </a:p>
          <a:p>
            <a:r>
              <a:rPr lang="en-US" dirty="0" smtClean="0"/>
              <a:t>Be prepared to interpret the results</a:t>
            </a:r>
          </a:p>
          <a:p>
            <a:r>
              <a:rPr lang="en-US" dirty="0" smtClean="0"/>
              <a:t>Implementations in R, Python, and even Tableau</a:t>
            </a:r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</a:p>
          <a:p>
            <a:r>
              <a:rPr lang="en-US" dirty="0" smtClean="0"/>
              <a:t>Learn to interpret 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-116988"/>
            <a:ext cx="8484432" cy="994172"/>
          </a:xfrm>
        </p:spPr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" y="4683793"/>
            <a:ext cx="8484432" cy="376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Clustering wholesale customers using </a:t>
            </a:r>
            <a:r>
              <a:rPr lang="en-US" sz="1200" dirty="0" err="1" smtClean="0">
                <a:latin typeface="Consolas" panose="020B0609020204030204" pitchFamily="49" charset="0"/>
              </a:rPr>
              <a:t>factoextra</a:t>
            </a:r>
            <a:r>
              <a:rPr lang="en-US" sz="1200" dirty="0" smtClean="0"/>
              <a:t> R package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799941"/>
            <a:ext cx="4297680" cy="283646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13224"/>
              </p:ext>
            </p:extLst>
          </p:nvPr>
        </p:nvGraphicFramePr>
        <p:xfrm>
          <a:off x="329784" y="3705759"/>
          <a:ext cx="3810000" cy="908685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809955547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6226367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05416251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69851815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51359447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790728019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319330201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2210370090"/>
                    </a:ext>
                  </a:extLst>
                </a:gridCol>
              </a:tblGrid>
              <a:tr h="11346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Channel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Region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Fresh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Milk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Grocery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Frozen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Detergents_Paper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smtClean="0">
                          <a:effectLst/>
                        </a:rPr>
                        <a:t>Deli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1680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12669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9656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7561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1338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55583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7057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9568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3293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1776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3445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6353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8808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2405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3516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7844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6987422"/>
                  </a:ext>
                </a:extLst>
              </a:tr>
              <a:tr h="19050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587925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760" y="799941"/>
            <a:ext cx="3886200" cy="39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Python, many tutorials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for unstructured data (sparse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Component Analysis 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73081" y="831890"/>
            <a:ext cx="4770919" cy="40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389"/>
            <a:ext cx="5897880" cy="41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389"/>
            <a:ext cx="5897880" cy="41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Large Donors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trends demonstrate increasing importance of largest </a:t>
            </a:r>
            <a:r>
              <a:rPr lang="en-US" dirty="0" smtClean="0"/>
              <a:t>donors</a:t>
            </a:r>
            <a:endParaRPr lang="en-US" dirty="0" smtClean="0"/>
          </a:p>
          <a:p>
            <a:r>
              <a:rPr lang="en-US" dirty="0" smtClean="0"/>
              <a:t>We need to learn as much as we can about these donors</a:t>
            </a:r>
            <a:endParaRPr lang="en-US" dirty="0"/>
          </a:p>
          <a:p>
            <a:r>
              <a:rPr lang="en-US" dirty="0" smtClean="0"/>
              <a:t>Be creative in your data analysis</a:t>
            </a:r>
          </a:p>
          <a:p>
            <a:pPr lvl="1"/>
            <a:r>
              <a:rPr lang="en-US" dirty="0" smtClean="0"/>
              <a:t>Existing large donors will probably have the most complete data</a:t>
            </a:r>
          </a:p>
          <a:p>
            <a:pPr lvl="1"/>
            <a:r>
              <a:rPr lang="en-US" dirty="0" smtClean="0"/>
              <a:t>Investigate your own Pareto curve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 – 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gives us multiple methods of exploring this group of large donors</a:t>
            </a:r>
          </a:p>
          <a:p>
            <a:r>
              <a:rPr lang="en-US" dirty="0" smtClean="0"/>
              <a:t>Learning and implementing clustering and dimensionality reduction techniques has never been easier</a:t>
            </a:r>
          </a:p>
          <a:p>
            <a:r>
              <a:rPr lang="en-US" dirty="0" smtClean="0"/>
              <a:t>Most results will rely on interpretation, presenting an opportunity for business buy-in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WFAA learnings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29691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29691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inequality</a:t>
            </a:r>
          </a:p>
          <a:p>
            <a:r>
              <a:rPr lang="en-US" dirty="0" smtClean="0"/>
              <a:t>Deviation from 80/20</a:t>
            </a:r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3" y="2987055"/>
            <a:ext cx="2507175" cy="1076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9" y="3419297"/>
            <a:ext cx="2156465" cy="1213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01" y="4191759"/>
            <a:ext cx="2507227" cy="760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0991" y="1268016"/>
            <a:ext cx="4583906" cy="34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 anchor="t"/>
          <a:lstStyle/>
          <a:p>
            <a:r>
              <a:rPr lang="en-US" dirty="0" smtClean="0"/>
              <a:t>Large Donor Disruption – WFAA 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656" y="1085038"/>
            <a:ext cx="2044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WFAA giving deviates from Pareto 80/20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Trending toward larger deviation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847271"/>
            <a:ext cx="649224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increasing</a:t>
            </a:r>
          </a:p>
          <a:p>
            <a:pPr lvl="1"/>
            <a:r>
              <a:rPr lang="en-US" dirty="0" smtClean="0"/>
              <a:t>Also evident in HRC 2016 campaign contributions</a:t>
            </a:r>
          </a:p>
          <a:p>
            <a:r>
              <a:rPr lang="en-US" dirty="0" smtClean="0"/>
              <a:t>Most organizations will have good data on these donors, but might lack ways of analyzing it</a:t>
            </a:r>
          </a:p>
          <a:p>
            <a:pPr lvl="1"/>
            <a:r>
              <a:rPr lang="en-US" dirty="0" smtClean="0"/>
              <a:t>What’s the dependent variable?</a:t>
            </a:r>
          </a:p>
          <a:p>
            <a:r>
              <a:rPr lang="en-US" dirty="0" smtClean="0"/>
              <a:t>What you learn about large donors today will help 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155" y="1125877"/>
            <a:ext cx="8484432" cy="3558817"/>
          </a:xfrm>
        </p:spPr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186949"/>
              </p:ext>
            </p:extLst>
          </p:nvPr>
        </p:nvGraphicFramePr>
        <p:xfrm>
          <a:off x="329783" y="2870367"/>
          <a:ext cx="4713987" cy="1453515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778339"/>
              </p:ext>
            </p:extLst>
          </p:nvPr>
        </p:nvGraphicFramePr>
        <p:xfrm>
          <a:off x="6918963" y="2864439"/>
          <a:ext cx="1895254" cy="1453515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887</TotalTime>
  <Words>1392</Words>
  <Application>Microsoft Office PowerPoint</Application>
  <PresentationFormat>On-screen Show (16:9)</PresentationFormat>
  <Paragraphs>271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About this Talk</vt:lpstr>
      <vt:lpstr>About Me</vt:lpstr>
      <vt:lpstr>About WFAA</vt:lpstr>
      <vt:lpstr>Large Donor Disruption – Overview </vt:lpstr>
      <vt:lpstr>Large Donor Disruption – IRS Data</vt:lpstr>
      <vt:lpstr>Large Donor Disruption – WFAA Data</vt:lpstr>
      <vt:lpstr>Large Donor Disruption – Opinions</vt:lpstr>
      <vt:lpstr>Unsupervised Learning</vt:lpstr>
      <vt:lpstr>Using UL: Right and Wrong Times</vt:lpstr>
      <vt:lpstr>Three UL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 – Large Donors</vt:lpstr>
      <vt:lpstr>Wrapping Up – UL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234</cp:revision>
  <dcterms:created xsi:type="dcterms:W3CDTF">2018-04-11T13:46:40Z</dcterms:created>
  <dcterms:modified xsi:type="dcterms:W3CDTF">2019-05-16T14:01:35Z</dcterms:modified>
</cp:coreProperties>
</file>